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83" r:id="rId3"/>
    <p:sldId id="287" r:id="rId4"/>
    <p:sldId id="330" r:id="rId5"/>
    <p:sldId id="314" r:id="rId6"/>
    <p:sldId id="335" r:id="rId7"/>
    <p:sldId id="336" r:id="rId8"/>
    <p:sldId id="337" r:id="rId9"/>
    <p:sldId id="338" r:id="rId10"/>
    <p:sldId id="325" r:id="rId11"/>
    <p:sldId id="327" r:id="rId12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Опасные производственные объекты горнорудной и нерудной промышленности</a:t>
            </a:r>
          </a:p>
        </c:rich>
      </c:tx>
      <c:layout>
        <c:manualLayout>
          <c:xMode val="edge"/>
          <c:yMode val="edge"/>
          <c:x val="0.116489649812778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Подземные рудники (прииск, участки добычи)</c:v>
                </c:pt>
                <c:pt idx="1">
                  <c:v>Карьеры, участки открытой добычи</c:v>
                </c:pt>
                <c:pt idx="2">
                  <c:v>Обогатительные фабрики</c:v>
                </c:pt>
                <c:pt idx="3">
                  <c:v>Хвостохранилища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216</c:v>
                </c:pt>
                <c:pt idx="2">
                  <c:v>25</c:v>
                </c:pt>
                <c:pt idx="3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Классы опасности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Классы опасности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8786463490160034E-2"/>
                  <c:y val="1.83150183150182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класс</c:v>
                </c:pt>
                <c:pt idx="1">
                  <c:v>II класс</c:v>
                </c:pt>
                <c:pt idx="2">
                  <c:v>III класс</c:v>
                </c:pt>
                <c:pt idx="3">
                  <c:v>IV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48</c:v>
                </c:pt>
                <c:pt idx="2">
                  <c:v>176</c:v>
                </c:pt>
                <c:pt idx="3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Период с 1 квартала 2021г. по 1 квартал 2023г.</a:t>
            </a:r>
            <a:endParaRPr lang="ru-RU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травмированных с результате несчастных случаев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1 квартал 2021 года</c:v>
                </c:pt>
                <c:pt idx="1">
                  <c:v>1 квартал 2022 года</c:v>
                </c:pt>
                <c:pt idx="2">
                  <c:v>1 квартал 2023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Тяжелые несчастные случаи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1 квартал 2021 года</c:v>
                </c:pt>
                <c:pt idx="1">
                  <c:v>1 квартал 2022 года</c:v>
                </c:pt>
                <c:pt idx="2">
                  <c:v>1 квартал 2023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Групповые несчастные случаи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1 квартал 2021 года</c:v>
                </c:pt>
                <c:pt idx="1">
                  <c:v>1 квартал 2022 года</c:v>
                </c:pt>
                <c:pt idx="2">
                  <c:v>1 квартал 2023 года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Несчастные случаи со смертельным исходом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1 квартал 2021 года</c:v>
                </c:pt>
                <c:pt idx="1">
                  <c:v>1 квартал 2022 года</c:v>
                </c:pt>
                <c:pt idx="2">
                  <c:v>1 квартал 2023 года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772176"/>
        <c:axId val="212765512"/>
      </c:lineChart>
      <c:catAx>
        <c:axId val="21277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765512"/>
        <c:crosses val="autoZero"/>
        <c:auto val="1"/>
        <c:lblAlgn val="ctr"/>
        <c:lblOffset val="100"/>
        <c:noMultiLvlLbl val="0"/>
      </c:catAx>
      <c:valAx>
        <c:axId val="21276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77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Распределение </a:t>
            </a:r>
            <a:r>
              <a:rPr lang="ru-RU" baseline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несчастных случаев со смертельным исходом </a:t>
            </a:r>
            <a:r>
              <a:rPr lang="ru-RU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по классам опасности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случаев по классам опасности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I класс</c:v>
                </c:pt>
                <c:pt idx="1">
                  <c:v>II класс</c:v>
                </c:pt>
                <c:pt idx="2">
                  <c:v>III класс</c:v>
                </c:pt>
                <c:pt idx="3">
                  <c:v>VI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769432"/>
        <c:axId val="212770216"/>
      </c:barChart>
      <c:valAx>
        <c:axId val="212770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769432"/>
        <c:crossBetween val="between"/>
      </c:valAx>
      <c:catAx>
        <c:axId val="212769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770216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Распределение </a:t>
            </a:r>
            <a:r>
              <a:rPr lang="ru-RU" baseline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тяжелых несчастных </a:t>
            </a:r>
            <a:r>
              <a:rPr lang="ru-RU" baseline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случаев </a:t>
            </a:r>
            <a:r>
              <a:rPr lang="ru-RU" baseline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</a:t>
            </a:r>
            <a:r>
              <a:rPr lang="ru-RU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классам опасности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случаев по классам опасности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I класс</c:v>
                </c:pt>
                <c:pt idx="1">
                  <c:v>II класс</c:v>
                </c:pt>
                <c:pt idx="2">
                  <c:v>III класс</c:v>
                </c:pt>
                <c:pt idx="3">
                  <c:v>VI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535088"/>
        <c:axId val="205533520"/>
      </c:barChart>
      <c:valAx>
        <c:axId val="20553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535088"/>
        <c:crosses val="autoZero"/>
        <c:crossBetween val="between"/>
      </c:valAx>
      <c:catAx>
        <c:axId val="205535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533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График</a:t>
            </a:r>
            <a:r>
              <a:rPr lang="ru-RU" baseline="0"/>
              <a:t> распределения несчастных случаев по годам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Тяжелые несчастные случаи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1 квартал 2021 года</c:v>
                </c:pt>
                <c:pt idx="1">
                  <c:v>1 квартал 2022 года</c:v>
                </c:pt>
                <c:pt idx="2">
                  <c:v>1 квартал 2023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Групповые несчастные случаи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1 квартал 2021 года</c:v>
                </c:pt>
                <c:pt idx="1">
                  <c:v>1 квартал 2022 года</c:v>
                </c:pt>
                <c:pt idx="2">
                  <c:v>1 квартал 2023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Несчастные случаи со смертельным исходом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1 квартал 2021 года</c:v>
                </c:pt>
                <c:pt idx="1">
                  <c:v>1 квартал 2022 года</c:v>
                </c:pt>
                <c:pt idx="2">
                  <c:v>1 квартал 2023 года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317920"/>
        <c:axId val="210314392"/>
      </c:barChart>
      <c:catAx>
        <c:axId val="21031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314392"/>
        <c:crosses val="autoZero"/>
        <c:auto val="1"/>
        <c:lblAlgn val="ctr"/>
        <c:lblOffset val="100"/>
        <c:noMultiLvlLbl val="0"/>
      </c:catAx>
      <c:valAx>
        <c:axId val="21031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31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D1D9E6-16C4-4AE7-9723-3C4AA740A310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902A31-1C2B-4C4F-BD04-A7284BC51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15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72C2-629C-4438-A4DE-F91C53F0F140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7842-BEB9-4036-9F69-39B9926693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08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4506D-EF07-4B0A-98AE-86952B2A0B3A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1589-323D-4266-B0E4-9D82AA4B42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94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C82B-3901-4466-86E0-79AA72DAD033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ABA52-7F95-48B7-B845-F8B389DEC0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236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D6E8-40EC-4DCF-B15B-875CA45016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75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378D-4C83-4BD4-A391-16163511FDE1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5C78-CC25-470A-9EA5-32FF0FFE65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499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0FA0-483A-466D-9E90-930A8E01637D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0CBEE-F8B5-4DBF-9A2A-A50A0858D7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811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BD73C-7CC7-49B1-B724-2666F9E8314C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FD460-762E-482F-85B5-C6A6109FDE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61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DD32-EE51-4598-843B-43F232086CAC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D6C2-77DF-4F1B-B3A3-D8B6B01361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750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CC6B-A9A6-4C06-9D9A-5ECBFD8783C4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ADAD-E902-4844-ABC6-F5738F3E51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824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8426-CF69-486B-84AC-44ACB1C0D03B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E42E-CBDE-41AB-BBA7-E3FE3CD887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6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4692-30D8-41E1-9B6B-875F0B42798D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4ADD-04EB-4889-8F8C-01A3E3561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377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7703-260B-4097-A321-FD73FBD809A3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143B-3FA3-406F-9E16-40CB56B58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29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F2C2EC-0C72-48CC-972B-F8FDFF87E6F8}" type="datetimeFigureOut">
              <a:rPr lang="ru-RU"/>
              <a:pPr>
                <a:defRPr/>
              </a:pPr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5FFE8F-958B-4737-B989-9EC1A112A6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79388" y="963613"/>
            <a:ext cx="8856662" cy="5345112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 на объектах горнорудной и нерудной промышленности</a:t>
            </a:r>
            <a:endParaRPr lang="ru-RU" altLang="ru-RU" sz="1600" b="1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1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1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1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1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1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1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1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altLang="ru-RU" sz="1600" smtClean="0"/>
          </a:p>
        </p:txBody>
      </p:sp>
      <p:sp>
        <p:nvSpPr>
          <p:cNvPr id="4100" name="Заголовок 1"/>
          <p:cNvSpPr txBox="1">
            <a:spLocks/>
          </p:cNvSpPr>
          <p:nvPr/>
        </p:nvSpPr>
        <p:spPr bwMode="auto">
          <a:xfrm>
            <a:off x="354013" y="6126163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г. Якутск</a:t>
            </a:r>
          </a:p>
        </p:txBody>
      </p:sp>
      <p:sp>
        <p:nvSpPr>
          <p:cNvPr id="4101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02450" y="61563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9EBB5B-12D2-4FF7-BF4F-F2046896159F}" type="slidenum"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40" y="2421042"/>
            <a:ext cx="2680709" cy="1507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3" y="2394353"/>
            <a:ext cx="2302154" cy="1533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67" y="3981567"/>
            <a:ext cx="3491610" cy="23271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846138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Несчастные случаи с тяжелым исходом </a:t>
            </a: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0" y="1484313"/>
            <a:ext cx="9158288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 1 квартала 2021 года по 1 квартал 2023 года на поднадзорных объектах горнорудной и нерудной отрасли произошло 6 тяжелых несчастных случаев.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465352886"/>
              </p:ext>
            </p:extLst>
          </p:nvPr>
        </p:nvGraphicFramePr>
        <p:xfrm>
          <a:off x="1475656" y="205076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4288" y="836613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анализа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64410168"/>
              </p:ext>
            </p:extLst>
          </p:nvPr>
        </p:nvGraphicFramePr>
        <p:xfrm>
          <a:off x="1256184" y="1700808"/>
          <a:ext cx="6631632" cy="44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4288" y="836613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400" b="1" dirty="0">
                <a:latin typeface="Times New Roman" pitchFamily="18" charset="0"/>
              </a:rPr>
              <a:t>Опасные </a:t>
            </a:r>
            <a:r>
              <a:rPr lang="ru-RU" altLang="ru-RU" sz="2400" b="1" dirty="0" smtClean="0">
                <a:latin typeface="Times New Roman" pitchFamily="18" charset="0"/>
              </a:rPr>
              <a:t>производственные </a:t>
            </a:r>
            <a:r>
              <a:rPr lang="ru-RU" altLang="ru-RU" sz="2400" b="1" dirty="0">
                <a:latin typeface="Times New Roman" pitchFamily="18" charset="0"/>
              </a:rPr>
              <a:t>объекты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горнорудной и нерудной промышленности</a:t>
            </a:r>
            <a:endParaRPr lang="ru-RU" altLang="ru-RU" sz="2400" b="1" dirty="0">
              <a:latin typeface="Times New Roman" pitchFamily="18" charset="0"/>
            </a:endParaRPr>
          </a:p>
        </p:txBody>
      </p:sp>
      <p:sp>
        <p:nvSpPr>
          <p:cNvPr id="5125" name="Прямоугольник 8"/>
          <p:cNvSpPr>
            <a:spLocks noChangeArrowheads="1"/>
          </p:cNvSpPr>
          <p:nvPr/>
        </p:nvSpPr>
        <p:spPr bwMode="auto">
          <a:xfrm>
            <a:off x="19050" y="162560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000" b="1" u="sng">
                <a:solidFill>
                  <a:srgbClr val="B4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 объектам:</a:t>
            </a:r>
            <a:endParaRPr lang="ru-RU" altLang="ru-RU" sz="2000" b="1" u="sng">
              <a:solidFill>
                <a:srgbClr val="B40000"/>
              </a:solidFill>
              <a:latin typeface="Arial Black" panose="020B0A04020102020204" pitchFamily="34" charset="0"/>
            </a:endParaRPr>
          </a:p>
        </p:txBody>
      </p:sp>
      <p:sp>
        <p:nvSpPr>
          <p:cNvPr id="5127" name="Прямоугольник 10"/>
          <p:cNvSpPr>
            <a:spLocks noChangeArrowheads="1"/>
          </p:cNvSpPr>
          <p:nvPr/>
        </p:nvSpPr>
        <p:spPr bwMode="auto">
          <a:xfrm>
            <a:off x="4340225" y="162560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ru-RU" altLang="ru-RU" sz="2000" b="1" u="sng">
                <a:solidFill>
                  <a:srgbClr val="B4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 классам опасности:</a:t>
            </a:r>
            <a:endParaRPr lang="ru-RU" altLang="ru-RU" sz="2000" b="1" u="sng">
              <a:solidFill>
                <a:srgbClr val="B40000"/>
              </a:solidFill>
              <a:latin typeface="Arial Black" panose="020B0A04020102020204" pitchFamily="34" charset="0"/>
            </a:endParaRPr>
          </a:p>
        </p:txBody>
      </p:sp>
      <p:sp>
        <p:nvSpPr>
          <p:cNvPr id="5134" name="TextBox 19"/>
          <p:cNvSpPr txBox="1">
            <a:spLocks noChangeArrowheads="1"/>
          </p:cNvSpPr>
          <p:nvPr/>
        </p:nvSpPr>
        <p:spPr bwMode="auto">
          <a:xfrm>
            <a:off x="3046413" y="1966913"/>
            <a:ext cx="245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255 ОПО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863447580"/>
              </p:ext>
            </p:extLst>
          </p:nvPr>
        </p:nvGraphicFramePr>
        <p:xfrm>
          <a:off x="19050" y="2452346"/>
          <a:ext cx="4572000" cy="400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236104689"/>
              </p:ext>
            </p:extLst>
          </p:nvPr>
        </p:nvGraphicFramePr>
        <p:xfrm>
          <a:off x="4716016" y="2492896"/>
          <a:ext cx="4056112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4288" y="836613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27168470"/>
              </p:ext>
            </p:extLst>
          </p:nvPr>
        </p:nvGraphicFramePr>
        <p:xfrm>
          <a:off x="1547664" y="155679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4288" y="836613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21871"/>
              </p:ext>
            </p:extLst>
          </p:nvPr>
        </p:nvGraphicFramePr>
        <p:xfrm>
          <a:off x="468313" y="1673225"/>
          <a:ext cx="8135937" cy="3258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316"/>
                <a:gridCol w="5747480"/>
                <a:gridCol w="598380"/>
                <a:gridCol w="598380"/>
                <a:gridCol w="717381"/>
              </a:tblGrid>
              <a:tr h="670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3 мес. 2021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 мес. 2022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мес. 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/>
                </a:tc>
              </a:tr>
              <a:tr h="436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несчастных случаев со смертельным исходом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35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несчастных случаев с тяжелым исходом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35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аварий на ОПО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35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инцидентов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731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травмированных в результате аварий и несчастных случаев: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  <a:tr h="354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из них со смертельным исходом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846138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Несчастные случаи со смертельным исходом </a:t>
            </a:r>
          </a:p>
        </p:txBody>
      </p: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0" y="1371654"/>
            <a:ext cx="9158288" cy="19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«ГеоПроМайнинг Верхне Менкече»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26.02.2022 при выполнении наряда по откачке воды на транспортном уклоне № 1, произошло отслоение куска породы с кровли выработки, вследствие чего был смертельно травмирован горнорабочий подземный участка геологоразведочных работ на месторождении Верхне-Менкече ООО «ГеоПроМайнинг Верхне Менкече».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Комиссия, проводившая расследование несчастного случая со смертельным исходом установила, что его причинами явились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несовершенство технологического процесса, выразившееся во внезапном обрушении отслоившейся рудной массы из ослабленной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приконтурной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массива кровли горной выработки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неудовлетворительная организация производства работ, выразившаяся в несвоевременном контроле за изменением горно-геологических условий.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3801" r="1520" b="5900"/>
          <a:stretch/>
        </p:blipFill>
        <p:spPr>
          <a:xfrm rot="16200000">
            <a:off x="2807804" y="1808820"/>
            <a:ext cx="3240360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846138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Несчастные случаи со смертельным исходом </a:t>
            </a:r>
          </a:p>
        </p:txBody>
      </p: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0" y="1484313"/>
            <a:ext cx="9158288" cy="173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«ГРК «Западная»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23.03.2022 на руднике «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Бадран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штольне № 252 подземного горного участка № 1 в интервалах ПК 16-18 был раздавлен подвижным составом электровоза 7 КР 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электрогазосварщик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разряда подземного горного участка № 1 рудника «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Бадран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АО «ГРК «Западная». 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Комиссия, проводившая расследование несчастного случая со смертельным исходом установила, что основной причиной явилось: нарушение технологического процесса,  отсутствие текущего контроля со стороны горного мастера за ходом выполнения технологического процесса.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t="5263" r="19905" b="3007"/>
          <a:stretch/>
        </p:blipFill>
        <p:spPr>
          <a:xfrm rot="16200000">
            <a:off x="3246995" y="296987"/>
            <a:ext cx="2664297" cy="878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846138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Несчастные случаи со смертельным исходом </a:t>
            </a:r>
          </a:p>
        </p:txBody>
      </p: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0" y="1484313"/>
            <a:ext cx="9158288" cy="215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несчастный случай ООО «ГеоПроМайнинг Верхне Менкече»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05.03.2022 проходчики 5 разряда при выполнении наряда по бурению и креплению кровли выработки «Заезд на транспортный уклон № 2» (гор. 1950, штольня 15), произошло отслоение куска породы с кровли выработки в месте нахождения проходчиков, в результате один из проходчиков получил смертельную травму, а другой получил травму нижних конечностей..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Комиссия, проводившая расследование группового несчастного случая установила, что его причинами явились: нарушение технологического процесса, выразившееся в проходке горных выработок с превышением их параметров, установленных проектной документацией; в несвоевременном креплении горных выработок в соответствии с проектной документацией; в отсутствии на участке геологоразведочных работ на месторождении «Верхне Менкече» специализированного (механизированного) оборудования, необходимого для оборки заколов в горных выработках, высотой более 3,5 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5304" y="1476667"/>
            <a:ext cx="2527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846138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Несчастные случаи со смертельным исходом </a:t>
            </a:r>
          </a:p>
        </p:txBody>
      </p:sp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0" y="1484313"/>
            <a:ext cx="915828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«Золото Селигдара»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02.03.2023 на участке кучного выщелачивания «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Нижнеякокитский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 производстве сварочных работ на защитном кожухе натяжного барабана ленточного конвейера №3 дробильно-сортировочной установки (ДСУ) №2 произошло затягивание сварщика, находящегося на ленте, между лентой и бункером грохота. В результате чего сварщик получил травмы не совместимые с жизнью.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Комиссия, проводившая расследование несчастного случая со смертельным исходом установила, что его причинами явились: неудовлетворительная организация производства работ, выразившаяся в эксплуатации технического устройства (ленточного конвейера) при отсутствии документов подтверждающих соответствие данного технического устройства обязательным требованиям, установленным законодательством Российской Федерации о техническом регулировании; на предприятии не разработан внутренний распорядительный документ, регламентирующий порядок обеспечения промышленной безопасности при организации работ на опасных производственных объектах, в том числе и организацию работ повышенной опасности; необеспечение контроля со стороны руководителей и специалистов подразделения за ходом выполнения работы, соблюдением трудовой дисциплины, а именно руководителем организации не определен круг лиц, осуществляющих контроль за состоянием и безопасной эксплуатацией конвейеров и других видов непрерывного технологического транспорта.</a:t>
            </a:r>
          </a:p>
        </p:txBody>
      </p:sp>
    </p:spTree>
    <p:extLst>
      <p:ext uri="{BB962C8B-B14F-4D97-AF65-F5344CB8AC3E}">
        <p14:creationId xmlns:p14="http://schemas.microsoft.com/office/powerpoint/2010/main" val="17231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846138"/>
            <a:ext cx="91582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показателей смертельного травматизма по классам опасности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0141243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9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4026</TotalTime>
  <Words>723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Arial</vt:lpstr>
      <vt:lpstr>Times New Roman</vt:lpstr>
      <vt:lpstr>Arial Black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Роева Ирина Валерьевна</dc:creator>
  <cp:lastModifiedBy>Жирохов Петр Петрович</cp:lastModifiedBy>
  <cp:revision>250</cp:revision>
  <cp:lastPrinted>2018-07-30T07:48:16Z</cp:lastPrinted>
  <dcterms:created xsi:type="dcterms:W3CDTF">2018-07-25T06:35:57Z</dcterms:created>
  <dcterms:modified xsi:type="dcterms:W3CDTF">2023-06-08T04:32:22Z</dcterms:modified>
</cp:coreProperties>
</file>